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3"/>
  </p:sldMasterIdLst>
  <p:notesMasterIdLst>
    <p:notesMasterId r:id="rId5"/>
  </p:notesMasterIdLst>
  <p:sldIdLst>
    <p:sldId id="259" r:id="rId4"/>
    <p:sldId id="275" r:id="rId6"/>
    <p:sldId id="299" r:id="rId7"/>
    <p:sldId id="301" r:id="rId8"/>
    <p:sldId id="302" r:id="rId9"/>
    <p:sldId id="261" r:id="rId10"/>
    <p:sldId id="273" r:id="rId11"/>
    <p:sldId id="262" r:id="rId12"/>
    <p:sldId id="274" r:id="rId13"/>
    <p:sldId id="286" r:id="rId14"/>
    <p:sldId id="284" r:id="rId15"/>
    <p:sldId id="285" r:id="rId16"/>
    <p:sldId id="288" r:id="rId17"/>
    <p:sldId id="287" r:id="rId18"/>
    <p:sldId id="263" r:id="rId19"/>
    <p:sldId id="304" r:id="rId20"/>
    <p:sldId id="305" r:id="rId21"/>
    <p:sldId id="306" r:id="rId22"/>
    <p:sldId id="303" r:id="rId23"/>
    <p:sldId id="307" r:id="rId24"/>
    <p:sldId id="308" r:id="rId25"/>
    <p:sldId id="270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46C0A"/>
    <a:srgbClr val="FCEEE3"/>
    <a:srgbClr val="FCCB03"/>
    <a:srgbClr val="FFC000"/>
    <a:srgbClr val="B8125D"/>
    <a:srgbClr val="FCBE76"/>
    <a:srgbClr val="E73A1C"/>
    <a:srgbClr val="6BD1F5"/>
    <a:srgbClr val="D7F3FD"/>
    <a:srgbClr val="9DE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5" autoAdjust="0"/>
    <p:restoredTop sz="93692"/>
  </p:normalViewPr>
  <p:slideViewPr>
    <p:cSldViewPr snapToGrid="0" snapToObjects="1">
      <p:cViewPr varScale="1">
        <p:scale>
          <a:sx n="64" d="100"/>
          <a:sy n="64" d="100"/>
        </p:scale>
        <p:origin x="66" y="186"/>
      </p:cViewPr>
      <p:guideLst>
        <p:guide orient="horz" pos="21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571DF-AEA1-4A3E-A017-53D2A749E6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6E43E-A359-45EE-99CA-D4E06C9A37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64D37-9317-4402-A1D5-EAEC4ADF91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64D37-9317-4402-A1D5-EAEC4ADF91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971573" y="2046023"/>
            <a:ext cx="8248851" cy="14219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9600" b="1" spc="-2000" dirty="0" smtClean="0">
                <a:solidFill>
                  <a:schemeClr val="accent1">
                    <a:alpha val="80000"/>
                  </a:schemeClr>
                </a:solidFill>
                <a:effectLst/>
              </a:defRPr>
            </a:lvl1pPr>
            <a:lvl2pPr marL="228600" indent="0">
              <a:buNone/>
              <a:defRPr lang="zh-CN" altLang="en-US" sz="1800" dirty="0" smtClean="0"/>
            </a:lvl2pPr>
            <a:lvl3pPr marL="685800" indent="0">
              <a:buNone/>
              <a:defRPr lang="zh-CN" altLang="en-US" sz="1800" dirty="0" smtClean="0"/>
            </a:lvl3pPr>
            <a:lvl4pPr marL="1143000" indent="0">
              <a:buNone/>
              <a:defRPr lang="zh-CN" altLang="en-US" dirty="0" smtClean="0"/>
            </a:lvl4pPr>
            <a:lvl5pPr marL="1600200" indent="0">
              <a:buNone/>
              <a:defRPr lang="zh-CN" altLang="en-US" dirty="0"/>
            </a:lvl5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769948" y="4983889"/>
            <a:ext cx="4652102" cy="3063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1600" smtClean="0">
                <a:latin typeface="+mn-ea"/>
                <a:cs typeface="+mn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769948" y="5287351"/>
            <a:ext cx="4652102" cy="3063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1600" smtClean="0">
                <a:latin typeface="+mn-ea"/>
                <a:cs typeface="+mn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4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 rot="16200000">
            <a:off x="2882173" y="-2882171"/>
            <a:ext cx="540000" cy="6304342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 rot="5400000">
            <a:off x="10887386" y="5553387"/>
            <a:ext cx="540000" cy="2069226"/>
          </a:xfrm>
          <a:custGeom>
            <a:avLst/>
            <a:gdLst/>
            <a:ahLst/>
            <a:cxnLst/>
            <a:rect l="l" t="t" r="r" b="b"/>
            <a:pathLst>
              <a:path w="762669" h="6304342">
                <a:moveTo>
                  <a:pt x="762669" y="0"/>
                </a:moveTo>
                <a:lnTo>
                  <a:pt x="762668" y="6304342"/>
                </a:lnTo>
                <a:lnTo>
                  <a:pt x="696390" y="6247397"/>
                </a:lnTo>
                <a:cubicBezTo>
                  <a:pt x="473120" y="6032986"/>
                  <a:pt x="301237" y="5764531"/>
                  <a:pt x="180742" y="5442029"/>
                </a:cubicBezTo>
                <a:cubicBezTo>
                  <a:pt x="60247" y="5119528"/>
                  <a:pt x="0" y="4747412"/>
                  <a:pt x="0" y="4325679"/>
                </a:cubicBezTo>
                <a:lnTo>
                  <a:pt x="0" y="56968"/>
                </a:lnTo>
                <a:cubicBezTo>
                  <a:pt x="0" y="42792"/>
                  <a:pt x="1772" y="29502"/>
                  <a:pt x="5316" y="17098"/>
                </a:cubicBezTo>
                <a:lnTo>
                  <a:pt x="13207" y="0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5700" dirty="0">
              <a:solidFill>
                <a:schemeClr val="accent5">
                  <a:alpha val="8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55071" y="36637"/>
            <a:ext cx="215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355071" y="540001"/>
            <a:ext cx="3421062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06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c.office.msn.com.cn/t/99/F38F622AE54CED28D598A8111343D6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9"/>
            <a:ext cx="12192000" cy="68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号 1"/>
          <p:cNvSpPr/>
          <p:nvPr userDrawn="1"/>
        </p:nvSpPr>
        <p:spPr>
          <a:xfrm>
            <a:off x="0" y="3898636"/>
            <a:ext cx="4064000" cy="18288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号 2"/>
          <p:cNvSpPr/>
          <p:nvPr userDrawn="1"/>
        </p:nvSpPr>
        <p:spPr>
          <a:xfrm>
            <a:off x="4064000" y="3898636"/>
            <a:ext cx="4064000" cy="18288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号 3"/>
          <p:cNvSpPr/>
          <p:nvPr userDrawn="1"/>
        </p:nvSpPr>
        <p:spPr>
          <a:xfrm>
            <a:off x="8128000" y="3898636"/>
            <a:ext cx="4064000" cy="18288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34269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1278203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5198269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5342203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9330002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9473936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6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5029068" y="465667"/>
            <a:ext cx="2133864" cy="6942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/>
              <a:t>目录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B20623F6-15DD-4F78-B42E-6E2B11E84F3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18E2387E-D4DF-4694-AC94-FFFA044462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449C88A-0449-46AB-9C33-C307416C70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7604B2-AF50-492B-B28D-19F777B8E3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号 1"/>
          <p:cNvSpPr/>
          <p:nvPr userDrawn="1"/>
        </p:nvSpPr>
        <p:spPr>
          <a:xfrm>
            <a:off x="0" y="3898636"/>
            <a:ext cx="3048000" cy="18288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号 2"/>
          <p:cNvSpPr/>
          <p:nvPr userDrawn="1"/>
        </p:nvSpPr>
        <p:spPr>
          <a:xfrm>
            <a:off x="3048000" y="3898636"/>
            <a:ext cx="3048000" cy="18288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号 3"/>
          <p:cNvSpPr/>
          <p:nvPr userDrawn="1"/>
        </p:nvSpPr>
        <p:spPr>
          <a:xfrm>
            <a:off x="6096000" y="3898636"/>
            <a:ext cx="3048000" cy="18288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号 4"/>
          <p:cNvSpPr/>
          <p:nvPr userDrawn="1"/>
        </p:nvSpPr>
        <p:spPr>
          <a:xfrm>
            <a:off x="9144000" y="3898636"/>
            <a:ext cx="3048000" cy="182880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7802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70203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3665802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0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3818203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6713802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6866203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9761801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9914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7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5029068" y="465667"/>
            <a:ext cx="2133864" cy="6942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/>
              <a:t>目录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号 1"/>
          <p:cNvSpPr/>
          <p:nvPr userDrawn="1"/>
        </p:nvSpPr>
        <p:spPr>
          <a:xfrm>
            <a:off x="0" y="3896096"/>
            <a:ext cx="2438400" cy="1803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号 2"/>
          <p:cNvSpPr/>
          <p:nvPr userDrawn="1"/>
        </p:nvSpPr>
        <p:spPr>
          <a:xfrm>
            <a:off x="2438400" y="3896096"/>
            <a:ext cx="2438400" cy="18034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号 3"/>
          <p:cNvSpPr/>
          <p:nvPr userDrawn="1"/>
        </p:nvSpPr>
        <p:spPr>
          <a:xfrm>
            <a:off x="4876800" y="3896096"/>
            <a:ext cx="2438400" cy="18034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号 4"/>
          <p:cNvSpPr/>
          <p:nvPr userDrawn="1"/>
        </p:nvSpPr>
        <p:spPr>
          <a:xfrm>
            <a:off x="7315200" y="3896096"/>
            <a:ext cx="2438400" cy="180340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号 6"/>
          <p:cNvSpPr/>
          <p:nvPr userDrawn="1"/>
        </p:nvSpPr>
        <p:spPr>
          <a:xfrm>
            <a:off x="9753600" y="3896096"/>
            <a:ext cx="2438400" cy="180340"/>
          </a:xfrm>
          <a:prstGeom prst="mathEqual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13002" y="351790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65403" y="413199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2751401" y="351790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2903802" y="413199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5189801" y="351790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5342202" y="413199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7628201" y="351790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7780602" y="413199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23" hasCustomPrompt="1"/>
          </p:nvPr>
        </p:nvSpPr>
        <p:spPr>
          <a:xfrm>
            <a:off x="10066601" y="351790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10219002" y="413199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5029068" y="465667"/>
            <a:ext cx="2133864" cy="6942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/>
              <a:t>目录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号 1"/>
          <p:cNvSpPr/>
          <p:nvPr userDrawn="1"/>
        </p:nvSpPr>
        <p:spPr>
          <a:xfrm>
            <a:off x="0" y="3898636"/>
            <a:ext cx="2032000" cy="18288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号 2"/>
          <p:cNvSpPr/>
          <p:nvPr userDrawn="1"/>
        </p:nvSpPr>
        <p:spPr>
          <a:xfrm>
            <a:off x="2032000" y="3898636"/>
            <a:ext cx="2032000" cy="182880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号 3"/>
          <p:cNvSpPr/>
          <p:nvPr userDrawn="1"/>
        </p:nvSpPr>
        <p:spPr>
          <a:xfrm>
            <a:off x="4064000" y="3898636"/>
            <a:ext cx="2032000" cy="182880"/>
          </a:xfrm>
          <a:prstGeom prst="mathEqua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号 4"/>
          <p:cNvSpPr/>
          <p:nvPr userDrawn="1"/>
        </p:nvSpPr>
        <p:spPr>
          <a:xfrm>
            <a:off x="6096000" y="3898636"/>
            <a:ext cx="2032000" cy="182880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号 6"/>
          <p:cNvSpPr/>
          <p:nvPr userDrawn="1"/>
        </p:nvSpPr>
        <p:spPr>
          <a:xfrm>
            <a:off x="8128000" y="3898636"/>
            <a:ext cx="2032000" cy="182880"/>
          </a:xfrm>
          <a:prstGeom prst="mathEqual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号 7"/>
          <p:cNvSpPr/>
          <p:nvPr userDrawn="1"/>
        </p:nvSpPr>
        <p:spPr>
          <a:xfrm>
            <a:off x="10160000" y="3898636"/>
            <a:ext cx="2032000" cy="182880"/>
          </a:xfrm>
          <a:prstGeom prst="mathEqual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8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2150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4182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14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246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0278800" y="3520440"/>
            <a:ext cx="1800000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en-US" altLang="zh-CN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262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2294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4326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6358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2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8390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10422202" y="4134538"/>
            <a:ext cx="1507595" cy="3466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endParaRPr lang="en-US" altLang="zh-CN" dirty="0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25" hasCustomPrompt="1"/>
          </p:nvPr>
        </p:nvSpPr>
        <p:spPr>
          <a:xfrm>
            <a:off x="5029068" y="465667"/>
            <a:ext cx="2133864" cy="6942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/>
              <a:t>目录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146800"/>
            <a:ext cx="12192000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8000" b="1" dirty="0">
                <a:ln w="6350">
                  <a:noFill/>
                </a:ln>
                <a:solidFill>
                  <a:schemeClr val="bg1"/>
                </a:solidFill>
                <a:latin typeface="Century Gothic" panose="020B0502020202020204"/>
                <a:cs typeface="+mn-ea"/>
              </a:defRPr>
            </a:lvl1pPr>
          </a:lstStyle>
          <a:p>
            <a:pPr marL="0" lvl="0" algn="r"/>
            <a:endParaRPr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2069745"/>
            <a:ext cx="516890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4400" b="1" smtClean="0">
                <a:ln w="6350">
                  <a:noFill/>
                </a:ln>
                <a:solidFill>
                  <a:schemeClr val="bg1"/>
                </a:solidFill>
                <a:latin typeface="+mj-lt"/>
                <a:cs typeface="+mn-ea"/>
              </a:defRPr>
            </a:lvl1pPr>
            <a:lvl2pPr marL="228600" indent="0">
              <a:buNone/>
              <a:defRPr lang="zh-CN" altLang="en-US" sz="1800" smtClean="0"/>
            </a:lvl2pPr>
            <a:lvl3pPr marL="685800" indent="0">
              <a:buNone/>
              <a:defRPr lang="zh-CN" altLang="en-US" sz="1800" smtClean="0"/>
            </a:lvl3pPr>
            <a:lvl4pPr marL="1143000" indent="0">
              <a:buNone/>
              <a:defRPr lang="zh-CN" altLang="en-US" smtClean="0"/>
            </a:lvl4pPr>
            <a:lvl5pPr marL="1600200" indent="0">
              <a:buNone/>
              <a:defRPr lang="zh-CN" altLang="en-US"/>
            </a:lvl5pPr>
          </a:lstStyle>
          <a:p>
            <a:pPr marL="0" lvl="0" algn="r"/>
            <a:r>
              <a:rPr lang="en-US" altLang="zh-CN" dirty="0"/>
              <a:t>ADD TEXT</a:t>
            </a:r>
            <a:endParaRPr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zh-CN" altLang="en-US" sz="1100" dirty="0">
                <a:solidFill>
                  <a:schemeClr val="bg1"/>
                </a:solidFill>
              </a:defRPr>
            </a:lvl1pPr>
          </a:lstStyle>
          <a:p>
            <a:pPr marL="0" lvl="0" algn="r" defTabSz="913765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971573" y="2046023"/>
            <a:ext cx="8248851" cy="3142912"/>
          </a:xfrm>
        </p:spPr>
        <p:txBody>
          <a:bodyPr/>
          <a:lstStyle/>
          <a:p>
            <a:pPr algn="ctr"/>
            <a:r>
              <a:rPr lang="zh-CN" altLang="en-US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知了堂</a:t>
            </a:r>
            <a:endParaRPr lang="en-US" altLang="zh-CN" dirty="0">
              <a:solidFill>
                <a:schemeClr val="accent3">
                  <a:alpha val="80000"/>
                </a:schemeClr>
              </a:solidFill>
              <a:effectLst/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ctr"/>
            <a:r>
              <a:rPr lang="en-US" altLang="zh-CN" sz="11500" dirty="0">
                <a:solidFill>
                  <a:schemeClr val="accent4">
                    <a:alpha val="80000"/>
                  </a:schemeClr>
                </a:solidFill>
                <a:effectLst>
                  <a:reflection blurRad="177800" stA="60000" endA="900" endPos="60000" dist="60007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WE B</a:t>
            </a:r>
            <a:r>
              <a:rPr lang="zh-CN" altLang="en-US" dirty="0">
                <a:solidFill>
                  <a:schemeClr val="accent6">
                    <a:alpha val="80000"/>
                  </a:schemeClr>
                </a:solidFill>
                <a:effectLst>
                  <a:reflection blurRad="177800" stA="60000" endA="900" endPos="60000" dist="60007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前端</a:t>
            </a:r>
            <a:r>
              <a:rPr lang="zh-CN" altLang="en-US" dirty="0">
                <a:solidFill>
                  <a:schemeClr val="accent2">
                    <a:alpha val="80000"/>
                  </a:schemeClr>
                </a:solidFill>
                <a:effectLst>
                  <a:reflection blurRad="177800" stA="60000" endA="900" endPos="60000" dist="60007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</a:t>
            </a:r>
            <a:r>
              <a:rPr lang="zh-CN" altLang="en-US" dirty="0">
                <a:solidFill>
                  <a:schemeClr val="accent3">
                    <a:alpha val="80000"/>
                  </a:schemeClr>
                </a:solidFill>
                <a:effectLst>
                  <a:reflection blurRad="177800" stA="60000" endA="900" endPos="60000" dist="60007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四组</a:t>
            </a:r>
            <a:endParaRPr lang="zh-CN" altLang="en-US" dirty="0">
              <a:solidFill>
                <a:schemeClr val="accent3">
                  <a:alpha val="80000"/>
                </a:schemeClr>
              </a:solidFill>
              <a:effectLst>
                <a:reflection blurRad="177800" stA="60000" endA="900" endPos="60000" dist="60007" dir="5400000" sy="-100000" algn="bl" rotWithShape="0"/>
              </a:effectLst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zh-CN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  <a:p>
            <a:endParaRPr lang="zh-CN" altLang="en-US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9088" y="307217"/>
            <a:ext cx="2745978" cy="83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1" y="1259397"/>
            <a:ext cx="1095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薛青尧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710417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8571172" y="81626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太阳形 13"/>
          <p:cNvSpPr/>
          <p:nvPr/>
        </p:nvSpPr>
        <p:spPr>
          <a:xfrm>
            <a:off x="9692444" y="14654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 rot="439822">
            <a:off x="9182064" y="130424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 15"/>
          <p:cNvSpPr/>
          <p:nvPr/>
        </p:nvSpPr>
        <p:spPr>
          <a:xfrm rot="499266">
            <a:off x="9943583" y="702411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2611120"/>
            <a:ext cx="6487795" cy="2925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30" y="2878455"/>
            <a:ext cx="4676775" cy="280352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2" y="1259397"/>
            <a:ext cx="1140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吴偲俣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710417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8571172" y="823541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太阳形 13"/>
          <p:cNvSpPr/>
          <p:nvPr/>
        </p:nvSpPr>
        <p:spPr>
          <a:xfrm>
            <a:off x="9736266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 rot="439822">
            <a:off x="9182064" y="1311519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 15"/>
          <p:cNvSpPr/>
          <p:nvPr/>
        </p:nvSpPr>
        <p:spPr>
          <a:xfrm rot="499266">
            <a:off x="9943583" y="709690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5" y="2318385"/>
            <a:ext cx="5267960" cy="326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35" y="3457575"/>
            <a:ext cx="4131945" cy="203708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2" y="1259397"/>
            <a:ext cx="11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袁艺瑛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710417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8571171" y="81626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太阳形 13"/>
          <p:cNvSpPr/>
          <p:nvPr/>
        </p:nvSpPr>
        <p:spPr>
          <a:xfrm>
            <a:off x="9716083" y="131062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 rot="439822">
            <a:off x="9182063" y="130424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 15"/>
          <p:cNvSpPr/>
          <p:nvPr/>
        </p:nvSpPr>
        <p:spPr>
          <a:xfrm rot="499266">
            <a:off x="9943582" y="702411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2146300"/>
            <a:ext cx="5629275" cy="3562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85" y="2764790"/>
            <a:ext cx="4278630" cy="289496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1" y="1259397"/>
            <a:ext cx="1095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张玉梁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710417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8571172" y="81626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太阳形 13"/>
          <p:cNvSpPr/>
          <p:nvPr/>
        </p:nvSpPr>
        <p:spPr>
          <a:xfrm>
            <a:off x="9692444" y="111485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 rot="439822">
            <a:off x="9182064" y="130424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 15"/>
          <p:cNvSpPr/>
          <p:nvPr/>
        </p:nvSpPr>
        <p:spPr>
          <a:xfrm rot="499266">
            <a:off x="9943583" y="702411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045" y="1854200"/>
            <a:ext cx="7226935" cy="1487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5" y="3553460"/>
            <a:ext cx="5230495" cy="277495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2" y="1259397"/>
            <a:ext cx="697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李阳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710417" y="118764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8571172" y="81626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太阳形 13"/>
          <p:cNvSpPr/>
          <p:nvPr/>
        </p:nvSpPr>
        <p:spPr>
          <a:xfrm>
            <a:off x="9716082" y="118763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云形 14"/>
          <p:cNvSpPr/>
          <p:nvPr/>
        </p:nvSpPr>
        <p:spPr>
          <a:xfrm rot="439822">
            <a:off x="9182064" y="130424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 15"/>
          <p:cNvSpPr/>
          <p:nvPr/>
        </p:nvSpPr>
        <p:spPr>
          <a:xfrm rot="499266">
            <a:off x="9943583" y="702411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7345" y="3280410"/>
            <a:ext cx="3351530" cy="29140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1912620"/>
            <a:ext cx="4912360" cy="428180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2458387" cy="6240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小组总结及感悟</a:t>
            </a:r>
            <a:endParaRPr lang="zh-CN" altLang="en-US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599238" y="2069745"/>
            <a:ext cx="5168900" cy="701731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</p:spPr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335838" y="6299200"/>
            <a:ext cx="393171" cy="3931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9321" y="6299200"/>
            <a:ext cx="393171" cy="393171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823828" y="6240224"/>
            <a:ext cx="511122" cy="5111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656287" y="6299200"/>
            <a:ext cx="393171" cy="39317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9770" y="6299200"/>
            <a:ext cx="393171" cy="393171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03251" y="6299200"/>
            <a:ext cx="393171" cy="39317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484396"/>
            <a:ext cx="12192000" cy="1755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刘秋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19475"/>
            <a:chOff x="962526" y="1453414"/>
            <a:chExt cx="3157220" cy="2851150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7621" y="1541834"/>
              <a:ext cx="2886075" cy="2744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1.对原生js、jquery、ajax的运用更加熟练，并学会</a:t>
              </a: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canvas</a:t>
              </a: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的使用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2.学习并能够运用js高阶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3.nodeJs结合后台数据库实现相关项目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5.自身的创新意识有了一定提升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4.团队管理和团队意识都有很大的提升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8025" y="1453515"/>
            <a:ext cx="3157220" cy="339788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414"/>
            <a:ext cx="3157220" cy="3419475"/>
            <a:chOff x="8072386" y="1453414"/>
            <a:chExt cx="3157220" cy="3419475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559317"/>
              <a:ext cx="2505598" cy="181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1.编写程序的良好条件是已有足够的构思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2.常预习常温故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3.人心齐，泰山移。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3280" y="1594485"/>
            <a:ext cx="2886075" cy="1691640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1.知识点之间的结合运用不够熟练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2.对于阶段的学习的提炼还不够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3.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该阶段课前的预习情况还需要提升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薛青尧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19475"/>
            <a:chOff x="962526" y="1453414"/>
            <a:chExt cx="3157220" cy="2851150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7621" y="1541834"/>
              <a:ext cx="2886075" cy="261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1.学习掌握到了原生js、jquery以及ajax的相关知识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2.学习到了js高阶的内容，包括面向对象、封装、闭包、原型和原型链等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3.学习到了node和数据库操作以及canvas画布的运用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4.对于原型图的制作更加得心应手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7390" y="1453515"/>
            <a:ext cx="3157220" cy="341947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414"/>
            <a:ext cx="3157220" cy="3419475"/>
            <a:chOff x="8072386" y="1453414"/>
            <a:chExt cx="3157220" cy="3419475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594242"/>
              <a:ext cx="2505598" cy="267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此阶段的学习收获很多，学到了很多新的知识，但是缺乏对知识点的整理和复习，后期的学习过程中还需要改正一些缺点，增强代码的复用性和可读性。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3280" y="1594485"/>
            <a:ext cx="2886075" cy="2014855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1.对于知识点的回顾与复习有所欠缺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2.对于整体学习框架的整理还不够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3.在写代码方面也存在着代码块混乱、注释较少等问题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吴偲俣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19475"/>
            <a:chOff x="962526" y="1453414"/>
            <a:chExt cx="3157220" cy="2851150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7621" y="1541834"/>
              <a:ext cx="2886075" cy="2334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1、 学习了原生js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2、学习了jQuery和ajax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3、学习了高阶js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4、canvas画布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5、数据库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6、学习了git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7390" y="1453515"/>
            <a:ext cx="3157220" cy="341947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272"/>
            <a:ext cx="3157220" cy="3538220"/>
            <a:chOff x="8072386" y="1453272"/>
            <a:chExt cx="3157220" cy="3538220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453272"/>
              <a:ext cx="2505598" cy="3538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 本阶段中我学到了前端和后台的联通，数据的传递；并且在项目中得以实现，虽然在实践中有很多问题，但是在七歌的帮助，组员的帮助还有在网上的学习中解决了问题。对于以后的工作流程也有了一定的了解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3280" y="1594485"/>
            <a:ext cx="2886075" cy="1861185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 1、对于之前的知识有所遗忘，所以常常得回看原来的知识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  2、现阶段的知识在理解时比较慢，有时候会有知识混乱，需要比较多的时间去梳理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袁艺瑛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19475"/>
            <a:chOff x="962526" y="1453414"/>
            <a:chExt cx="3157220" cy="2851150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7621" y="1541834"/>
              <a:ext cx="2886075" cy="2616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1.学习掌握到了原生js、jquery以及ajax的相关知识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2.学习到了js高阶的内容，包括面向对象、封装、闭包、原型和原型链等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3.学习到了node和数据库操作以及canvas画布的运用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4.对于原型图的制作更加得心应手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7390" y="1453515"/>
            <a:ext cx="3157220" cy="341947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414"/>
            <a:ext cx="3157220" cy="3419475"/>
            <a:chOff x="8072386" y="1453414"/>
            <a:chExt cx="3157220" cy="3419475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594242"/>
              <a:ext cx="2505598" cy="2676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此阶段的学习收获很多，学到了很多新的知识，但是缺乏对知识点的整理和复习，后期的学习过程中还需要改正一些缺点，增强代码的复用性和可读性。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3280" y="1594485"/>
            <a:ext cx="2886075" cy="2014855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1.对于知识点的回顾与复习有所欠缺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2.对于整体学习框架的整理还不够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3.在写代码方面也存在着代码块混乱、注释较少等问题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contents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目录</a:t>
            </a:r>
            <a:endParaRPr lang="zh-CN" altLang="en-US" sz="4000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625290" y="2634383"/>
            <a:ext cx="6435893" cy="1018118"/>
            <a:chOff x="5625290" y="2612981"/>
            <a:chExt cx="6435893" cy="1018118"/>
          </a:xfrm>
        </p:grpSpPr>
        <p:sp>
          <p:nvSpPr>
            <p:cNvPr id="18" name="任意多边形 17"/>
            <p:cNvSpPr/>
            <p:nvPr/>
          </p:nvSpPr>
          <p:spPr>
            <a:xfrm>
              <a:off x="5625290" y="2612981"/>
              <a:ext cx="5693178" cy="1018118"/>
            </a:xfrm>
            <a:custGeom>
              <a:avLst/>
              <a:gdLst>
                <a:gd name="connsiteX0" fmla="*/ 4708237 w 5693178"/>
                <a:gd name="connsiteY0" fmla="*/ 0 h 1018118"/>
                <a:gd name="connsiteX1" fmla="*/ 5690371 w 5693178"/>
                <a:gd name="connsiteY1" fmla="*/ 0 h 1018118"/>
                <a:gd name="connsiteX2" fmla="*/ 5690371 w 5693178"/>
                <a:gd name="connsiteY2" fmla="*/ 2 h 1018118"/>
                <a:gd name="connsiteX3" fmla="*/ 5693178 w 5693178"/>
                <a:gd name="connsiteY3" fmla="*/ 2 h 1018118"/>
                <a:gd name="connsiteX4" fmla="*/ 5690371 w 5693178"/>
                <a:gd name="connsiteY4" fmla="*/ 4367 h 1018118"/>
                <a:gd name="connsiteX5" fmla="*/ 5690371 w 5693178"/>
                <a:gd name="connsiteY5" fmla="*/ 1018117 h 1018118"/>
                <a:gd name="connsiteX6" fmla="*/ 5038520 w 5693178"/>
                <a:gd name="connsiteY6" fmla="*/ 1018117 h 1018118"/>
                <a:gd name="connsiteX7" fmla="*/ 5038519 w 5693178"/>
                <a:gd name="connsiteY7" fmla="*/ 1018118 h 1018118"/>
                <a:gd name="connsiteX8" fmla="*/ 0 w 5693178"/>
                <a:gd name="connsiteY8" fmla="*/ 1018118 h 1018118"/>
                <a:gd name="connsiteX9" fmla="*/ 654659 w 5693178"/>
                <a:gd name="connsiteY9" fmla="*/ 2 h 1018118"/>
                <a:gd name="connsiteX10" fmla="*/ 4708237 w 5693178"/>
                <a:gd name="connsiteY10" fmla="*/ 2 h 101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93178" h="1018118">
                  <a:moveTo>
                    <a:pt x="4708237" y="0"/>
                  </a:moveTo>
                  <a:lnTo>
                    <a:pt x="5690371" y="0"/>
                  </a:lnTo>
                  <a:lnTo>
                    <a:pt x="5690371" y="2"/>
                  </a:lnTo>
                  <a:lnTo>
                    <a:pt x="5693178" y="2"/>
                  </a:lnTo>
                  <a:lnTo>
                    <a:pt x="5690371" y="4367"/>
                  </a:lnTo>
                  <a:lnTo>
                    <a:pt x="5690371" y="1018117"/>
                  </a:lnTo>
                  <a:lnTo>
                    <a:pt x="5038520" y="1018117"/>
                  </a:lnTo>
                  <a:lnTo>
                    <a:pt x="5038519" y="1018118"/>
                  </a:lnTo>
                  <a:lnTo>
                    <a:pt x="0" y="1018118"/>
                  </a:lnTo>
                  <a:lnTo>
                    <a:pt x="654659" y="2"/>
                  </a:lnTo>
                  <a:lnTo>
                    <a:pt x="470823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68005" y="2678409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</a:t>
              </a:r>
              <a:endPara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827152" y="2781578"/>
              <a:ext cx="4234031" cy="670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汉仪神工体简" panose="02010609000101010101" pitchFamily="49" charset="-122"/>
                  <a:ea typeface="汉仪神工体简" panose="02010609000101010101" pitchFamily="49" charset="-122"/>
                  <a:cs typeface="+mn-ea"/>
                  <a:sym typeface="Calibri" panose="020F0502020204030204" pitchFamily="34" charset="0"/>
                </a:rPr>
                <a:t>项目介绍</a:t>
              </a:r>
              <a:endParaRPr lang="zh-CN" altLang="en-US" sz="3200" dirty="0">
                <a:solidFill>
                  <a:schemeClr val="bg1"/>
                </a:solidFill>
                <a:latin typeface="汉仪神工体简" panose="02010609000101010101" pitchFamily="49" charset="-122"/>
                <a:ea typeface="汉仪神工体简" panose="02010609000101010101" pitchFamily="49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46514" y="4637893"/>
            <a:ext cx="6370556" cy="1018117"/>
            <a:chOff x="4546514" y="4637893"/>
            <a:chExt cx="6370556" cy="1018117"/>
          </a:xfrm>
        </p:grpSpPr>
        <p:sp>
          <p:nvSpPr>
            <p:cNvPr id="19" name="任意多边形 18"/>
            <p:cNvSpPr/>
            <p:nvPr/>
          </p:nvSpPr>
          <p:spPr>
            <a:xfrm>
              <a:off x="4546514" y="4637893"/>
              <a:ext cx="5693178" cy="1018117"/>
            </a:xfrm>
            <a:custGeom>
              <a:avLst/>
              <a:gdLst>
                <a:gd name="connsiteX0" fmla="*/ 4709640 w 5693178"/>
                <a:gd name="connsiteY0" fmla="*/ 0 h 1018117"/>
                <a:gd name="connsiteX1" fmla="*/ 5691774 w 5693178"/>
                <a:gd name="connsiteY1" fmla="*/ 0 h 1018117"/>
                <a:gd name="connsiteX2" fmla="*/ 5691774 w 5693178"/>
                <a:gd name="connsiteY2" fmla="*/ 1 h 1018117"/>
                <a:gd name="connsiteX3" fmla="*/ 5693178 w 5693178"/>
                <a:gd name="connsiteY3" fmla="*/ 1 h 1018117"/>
                <a:gd name="connsiteX4" fmla="*/ 5691774 w 5693178"/>
                <a:gd name="connsiteY4" fmla="*/ 2185 h 1018117"/>
                <a:gd name="connsiteX5" fmla="*/ 5691774 w 5693178"/>
                <a:gd name="connsiteY5" fmla="*/ 1018117 h 1018117"/>
                <a:gd name="connsiteX6" fmla="*/ 5038519 w 5693178"/>
                <a:gd name="connsiteY6" fmla="*/ 1018117 h 1018117"/>
                <a:gd name="connsiteX7" fmla="*/ 4709640 w 5693178"/>
                <a:gd name="connsiteY7" fmla="*/ 1018117 h 1018117"/>
                <a:gd name="connsiteX8" fmla="*/ 0 w 5693178"/>
                <a:gd name="connsiteY8" fmla="*/ 1018117 h 1018117"/>
                <a:gd name="connsiteX9" fmla="*/ 654659 w 5693178"/>
                <a:gd name="connsiteY9" fmla="*/ 1 h 1018117"/>
                <a:gd name="connsiteX10" fmla="*/ 4709640 w 5693178"/>
                <a:gd name="connsiteY10" fmla="*/ 1 h 101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93178" h="1018117">
                  <a:moveTo>
                    <a:pt x="4709640" y="0"/>
                  </a:moveTo>
                  <a:lnTo>
                    <a:pt x="5691774" y="0"/>
                  </a:lnTo>
                  <a:lnTo>
                    <a:pt x="5691774" y="1"/>
                  </a:lnTo>
                  <a:lnTo>
                    <a:pt x="5693178" y="1"/>
                  </a:lnTo>
                  <a:lnTo>
                    <a:pt x="5691774" y="2185"/>
                  </a:lnTo>
                  <a:lnTo>
                    <a:pt x="5691774" y="1018117"/>
                  </a:lnTo>
                  <a:lnTo>
                    <a:pt x="5038519" y="1018117"/>
                  </a:lnTo>
                  <a:lnTo>
                    <a:pt x="4709640" y="1018117"/>
                  </a:lnTo>
                  <a:lnTo>
                    <a:pt x="0" y="1018117"/>
                  </a:lnTo>
                  <a:lnTo>
                    <a:pt x="654659" y="1"/>
                  </a:lnTo>
                  <a:lnTo>
                    <a:pt x="470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60729" y="4711275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4</a:t>
              </a:r>
              <a:endPara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83039" y="4779715"/>
              <a:ext cx="4234031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汉仪神工体简" panose="02010609000101010101" pitchFamily="49" charset="-122"/>
                  <a:ea typeface="汉仪神工体简" panose="02010609000101010101" pitchFamily="49" charset="-122"/>
                  <a:cs typeface="+mn-ea"/>
                  <a:sym typeface="Calibri" panose="020F0502020204030204" pitchFamily="34" charset="0"/>
                </a:rPr>
                <a:t>小组总结及感悟</a:t>
              </a:r>
              <a:endParaRPr lang="zh-CN" altLang="en-US" sz="3200" dirty="0">
                <a:solidFill>
                  <a:schemeClr val="bg1"/>
                </a:solidFill>
                <a:latin typeface="汉仪神工体简" panose="02010609000101010101" pitchFamily="49" charset="-122"/>
                <a:ea typeface="汉仪神工体简" panose="02010609000101010101" pitchFamily="49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425085" y="1612901"/>
            <a:ext cx="5693178" cy="1018117"/>
            <a:chOff x="2414140" y="1612901"/>
            <a:chExt cx="5693178" cy="1018117"/>
          </a:xfrm>
        </p:grpSpPr>
        <p:sp>
          <p:nvSpPr>
            <p:cNvPr id="16" name="任意多边形 15"/>
            <p:cNvSpPr/>
            <p:nvPr/>
          </p:nvSpPr>
          <p:spPr>
            <a:xfrm>
              <a:off x="2414140" y="1612901"/>
              <a:ext cx="5693178" cy="1018117"/>
            </a:xfrm>
            <a:custGeom>
              <a:avLst/>
              <a:gdLst>
                <a:gd name="connsiteX0" fmla="*/ 0 w 5693178"/>
                <a:gd name="connsiteY0" fmla="*/ 0 h 1018117"/>
                <a:gd name="connsiteX1" fmla="*/ 654659 w 5693178"/>
                <a:gd name="connsiteY1" fmla="*/ 0 h 1018117"/>
                <a:gd name="connsiteX2" fmla="*/ 982134 w 5693178"/>
                <a:gd name="connsiteY2" fmla="*/ 0 h 1018117"/>
                <a:gd name="connsiteX3" fmla="*/ 5693178 w 5693178"/>
                <a:gd name="connsiteY3" fmla="*/ 0 h 1018117"/>
                <a:gd name="connsiteX4" fmla="*/ 5038519 w 5693178"/>
                <a:gd name="connsiteY4" fmla="*/ 1018116 h 1018117"/>
                <a:gd name="connsiteX5" fmla="*/ 982134 w 5693178"/>
                <a:gd name="connsiteY5" fmla="*/ 1018116 h 1018117"/>
                <a:gd name="connsiteX6" fmla="*/ 982134 w 5693178"/>
                <a:gd name="connsiteY6" fmla="*/ 1018117 h 1018117"/>
                <a:gd name="connsiteX7" fmla="*/ 0 w 5693178"/>
                <a:gd name="connsiteY7" fmla="*/ 1018117 h 1018117"/>
                <a:gd name="connsiteX8" fmla="*/ 0 w 5693178"/>
                <a:gd name="connsiteY8" fmla="*/ 1018116 h 101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93178" h="1018117">
                  <a:moveTo>
                    <a:pt x="0" y="0"/>
                  </a:moveTo>
                  <a:lnTo>
                    <a:pt x="654659" y="0"/>
                  </a:lnTo>
                  <a:lnTo>
                    <a:pt x="982134" y="0"/>
                  </a:lnTo>
                  <a:lnTo>
                    <a:pt x="5693178" y="0"/>
                  </a:lnTo>
                  <a:lnTo>
                    <a:pt x="5038519" y="1018116"/>
                  </a:lnTo>
                  <a:lnTo>
                    <a:pt x="982134" y="1018116"/>
                  </a:lnTo>
                  <a:lnTo>
                    <a:pt x="982134" y="1018117"/>
                  </a:lnTo>
                  <a:lnTo>
                    <a:pt x="0" y="1018117"/>
                  </a:lnTo>
                  <a:lnTo>
                    <a:pt x="0" y="1018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21642" y="1660292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</a:t>
              </a:r>
              <a:endPara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620931" y="1838419"/>
              <a:ext cx="4234031" cy="312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80215" y="3649135"/>
            <a:ext cx="6542341" cy="1018117"/>
            <a:chOff x="680215" y="3649135"/>
            <a:chExt cx="6542341" cy="1018117"/>
          </a:xfrm>
        </p:grpSpPr>
        <p:sp>
          <p:nvSpPr>
            <p:cNvPr id="17" name="任意多边形 16"/>
            <p:cNvSpPr/>
            <p:nvPr/>
          </p:nvSpPr>
          <p:spPr>
            <a:xfrm>
              <a:off x="1529378" y="3649135"/>
              <a:ext cx="5693178" cy="1018117"/>
            </a:xfrm>
            <a:custGeom>
              <a:avLst/>
              <a:gdLst>
                <a:gd name="connsiteX0" fmla="*/ 1404 w 5693178"/>
                <a:gd name="connsiteY0" fmla="*/ 0 h 1018117"/>
                <a:gd name="connsiteX1" fmla="*/ 654659 w 5693178"/>
                <a:gd name="connsiteY1" fmla="*/ 0 h 1018117"/>
                <a:gd name="connsiteX2" fmla="*/ 983538 w 5693178"/>
                <a:gd name="connsiteY2" fmla="*/ 0 h 1018117"/>
                <a:gd name="connsiteX3" fmla="*/ 5693178 w 5693178"/>
                <a:gd name="connsiteY3" fmla="*/ 0 h 1018117"/>
                <a:gd name="connsiteX4" fmla="*/ 5038519 w 5693178"/>
                <a:gd name="connsiteY4" fmla="*/ 1018116 h 1018117"/>
                <a:gd name="connsiteX5" fmla="*/ 983538 w 5693178"/>
                <a:gd name="connsiteY5" fmla="*/ 1018116 h 1018117"/>
                <a:gd name="connsiteX6" fmla="*/ 983538 w 5693178"/>
                <a:gd name="connsiteY6" fmla="*/ 1018117 h 1018117"/>
                <a:gd name="connsiteX7" fmla="*/ 1404 w 5693178"/>
                <a:gd name="connsiteY7" fmla="*/ 1018117 h 1018117"/>
                <a:gd name="connsiteX8" fmla="*/ 1404 w 5693178"/>
                <a:gd name="connsiteY8" fmla="*/ 1018116 h 1018117"/>
                <a:gd name="connsiteX9" fmla="*/ 0 w 5693178"/>
                <a:gd name="connsiteY9" fmla="*/ 1018116 h 1018117"/>
                <a:gd name="connsiteX10" fmla="*/ 1404 w 5693178"/>
                <a:gd name="connsiteY10" fmla="*/ 1015933 h 101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93178" h="1018117">
                  <a:moveTo>
                    <a:pt x="1404" y="0"/>
                  </a:moveTo>
                  <a:lnTo>
                    <a:pt x="654659" y="0"/>
                  </a:lnTo>
                  <a:lnTo>
                    <a:pt x="983538" y="0"/>
                  </a:lnTo>
                  <a:lnTo>
                    <a:pt x="5693178" y="0"/>
                  </a:lnTo>
                  <a:lnTo>
                    <a:pt x="5038519" y="1018116"/>
                  </a:lnTo>
                  <a:lnTo>
                    <a:pt x="983538" y="1018116"/>
                  </a:lnTo>
                  <a:lnTo>
                    <a:pt x="983538" y="1018117"/>
                  </a:lnTo>
                  <a:lnTo>
                    <a:pt x="1404" y="1018117"/>
                  </a:lnTo>
                  <a:lnTo>
                    <a:pt x="1404" y="1018116"/>
                  </a:lnTo>
                  <a:lnTo>
                    <a:pt x="0" y="1018116"/>
                  </a:lnTo>
                  <a:lnTo>
                    <a:pt x="1404" y="10159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814367" y="3696524"/>
              <a:ext cx="5357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</a:t>
              </a:r>
              <a:endParaRPr lang="zh-CN" altLang="en-US" sz="54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80215" y="3768073"/>
              <a:ext cx="4234031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latin typeface="汉仪神工体简" panose="02010609000101010101" pitchFamily="49" charset="-122"/>
                  <a:ea typeface="汉仪神工体简" panose="02010609000101010101" pitchFamily="49" charset="-122"/>
                  <a:cs typeface="+mn-ea"/>
                  <a:sym typeface="Calibri" panose="020F0502020204030204" pitchFamily="34" charset="0"/>
                </a:rPr>
                <a:t>项目展示</a:t>
              </a:r>
              <a:endParaRPr lang="zh-CN" altLang="en-US" sz="3200" dirty="0">
                <a:solidFill>
                  <a:schemeClr val="bg1"/>
                </a:solidFill>
                <a:latin typeface="汉仪神工体简" panose="02010609000101010101" pitchFamily="49" charset="-122"/>
                <a:ea typeface="汉仪神工体简" panose="02010609000101010101" pitchFamily="49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184529" y="1794563"/>
            <a:ext cx="349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汉仪神工体简" panose="02010609000101010101" pitchFamily="49" charset="-122"/>
                <a:ea typeface="汉仪神工体简" panose="02010609000101010101" pitchFamily="49" charset="-122"/>
              </a:rPr>
              <a:t>小组分工及介绍</a:t>
            </a:r>
            <a:endParaRPr lang="zh-CN" altLang="en-US" sz="3200" dirty="0">
              <a:solidFill>
                <a:schemeClr val="bg1"/>
              </a:solidFill>
              <a:latin typeface="汉仪神工体简" panose="02010609000101010101" pitchFamily="49" charset="-122"/>
              <a:ea typeface="汉仪神工体简" panose="02010609000101010101" pitchFamily="49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张玉梁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61384"/>
            <a:chOff x="962526" y="1453414"/>
            <a:chExt cx="3157220" cy="2886094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97781" y="1453414"/>
              <a:ext cx="2886075" cy="2886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1，学习并掌握了原生js与jq的使用，ajax请求，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2，学习并掌握了高阶js基础内容，包括面向对象，继承</a:t>
              </a:r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,</a:t>
              </a: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封装，valueOf与同StringOf，原型与原型链，执行上下文，this指向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3，node.js和数据库的操作，canvas的使用，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4，了解three.js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7390" y="1453515"/>
            <a:ext cx="3157220" cy="341947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414"/>
            <a:ext cx="3157220" cy="3419475"/>
            <a:chOff x="8072386" y="1453414"/>
            <a:chExt cx="3157220" cy="3419475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594242"/>
              <a:ext cx="2505598" cy="2245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此阶段的学习对前后端有了一定的认识，通过这次项目，检验了自己的所学所理解的知识点，也同样了解的自己的知识盲区。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2645" y="1777365"/>
            <a:ext cx="2886075" cy="1214755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1，思维导图方面做得较差，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2，node阶段有些知识点理解不够通透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75546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李阳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9944" y="5447899"/>
            <a:ext cx="13354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01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9811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02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04740" y="544789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03 </a:t>
            </a:r>
            <a:r>
              <a:rPr lang="zh-CN" altLang="en-US" sz="2800" b="1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en-US" altLang="zh-CN" sz="2800" b="1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62660" y="1453515"/>
            <a:ext cx="3157220" cy="3419475"/>
            <a:chOff x="962526" y="1453414"/>
            <a:chExt cx="3157220" cy="2851150"/>
          </a:xfrm>
        </p:grpSpPr>
        <p:sp>
          <p:nvSpPr>
            <p:cNvPr id="5" name="矩形标注 4"/>
            <p:cNvSpPr/>
            <p:nvPr/>
          </p:nvSpPr>
          <p:spPr>
            <a:xfrm>
              <a:off x="962526" y="1453414"/>
              <a:ext cx="3157220" cy="2851150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87621" y="1541834"/>
              <a:ext cx="2886075" cy="1679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1、比在20 班时对jQuery、面向对象、原型链、node等知识的理解更深了一点，熟练度也有所提高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2、学习到了ajax,熟悉了他的流程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3、学习到了canvas画布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6" name="矩形标注 5"/>
          <p:cNvSpPr/>
          <p:nvPr/>
        </p:nvSpPr>
        <p:spPr>
          <a:xfrm>
            <a:off x="4517390" y="1453515"/>
            <a:ext cx="3157220" cy="341947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072386" y="1453414"/>
            <a:ext cx="3157220" cy="3419475"/>
            <a:chOff x="8072386" y="1453414"/>
            <a:chExt cx="3157220" cy="3419475"/>
          </a:xfrm>
        </p:grpSpPr>
        <p:sp>
          <p:nvSpPr>
            <p:cNvPr id="7" name="矩形标注 6"/>
            <p:cNvSpPr/>
            <p:nvPr/>
          </p:nvSpPr>
          <p:spPr>
            <a:xfrm>
              <a:off x="8072386" y="1453414"/>
              <a:ext cx="3157220" cy="3419475"/>
            </a:xfrm>
            <a:prstGeom prst="wedgeRect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98166" y="1594242"/>
              <a:ext cx="2505598" cy="1861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1、对学习整体上是进步的，很多知识感觉不像以前那样学的很难，静下心来还是能理解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  <a:p>
              <a:pPr algn="just" defTabSz="608965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2、心态上也不那么消极了，但自学能力有点差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653280" y="1594485"/>
            <a:ext cx="2886075" cy="2338070"/>
          </a:xfrm>
          <a:prstGeom prst="rect">
            <a:avLst/>
          </a:prstGeom>
        </p:spPr>
        <p:txBody>
          <a:bodyPr wrap="square">
            <a:spAutoFit/>
          </a:bodyPr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1、知识点遗忘较严重、很多知识的回去翻去查才会写，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2、对知识体系已理解到，但很多细节知识还是不太懂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just" defTabSz="608965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3、通过项目反映出、看文档学新东西太慢、</a:t>
            </a:r>
            <a:endParaRPr lang="zh-CN" altLang="en-US" sz="1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FOUR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小组总结及感悟</a:t>
            </a:r>
            <a:endParaRPr lang="zh-CN" altLang="en-US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806575" y="996230"/>
            <a:ext cx="2665329" cy="2348564"/>
            <a:chOff x="6812520" y="1006726"/>
            <a:chExt cx="2665329" cy="234856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任意多边形 16"/>
            <p:cNvSpPr/>
            <p:nvPr/>
          </p:nvSpPr>
          <p:spPr>
            <a:xfrm>
              <a:off x="6826273" y="1006726"/>
              <a:ext cx="2651576" cy="2348564"/>
            </a:xfrm>
            <a:custGeom>
              <a:avLst/>
              <a:gdLst>
                <a:gd name="connsiteX0" fmla="*/ 391435 w 2651576"/>
                <a:gd name="connsiteY0" fmla="*/ 0 h 2348564"/>
                <a:gd name="connsiteX1" fmla="*/ 1957129 w 2651576"/>
                <a:gd name="connsiteY1" fmla="*/ 0 h 2348564"/>
                <a:gd name="connsiteX2" fmla="*/ 2348564 w 2651576"/>
                <a:gd name="connsiteY2" fmla="*/ 391435 h 2348564"/>
                <a:gd name="connsiteX3" fmla="*/ 2348564 w 2651576"/>
                <a:gd name="connsiteY3" fmla="*/ 495171 h 2348564"/>
                <a:gd name="connsiteX4" fmla="*/ 2651576 w 2651576"/>
                <a:gd name="connsiteY4" fmla="*/ 670918 h 2348564"/>
                <a:gd name="connsiteX5" fmla="*/ 2348564 w 2651576"/>
                <a:gd name="connsiteY5" fmla="*/ 846665 h 2348564"/>
                <a:gd name="connsiteX6" fmla="*/ 2348564 w 2651576"/>
                <a:gd name="connsiteY6" fmla="*/ 1957129 h 2348564"/>
                <a:gd name="connsiteX7" fmla="*/ 1957129 w 2651576"/>
                <a:gd name="connsiteY7" fmla="*/ 2348564 h 2348564"/>
                <a:gd name="connsiteX8" fmla="*/ 391435 w 2651576"/>
                <a:gd name="connsiteY8" fmla="*/ 2348564 h 2348564"/>
                <a:gd name="connsiteX9" fmla="*/ 0 w 2651576"/>
                <a:gd name="connsiteY9" fmla="*/ 1957129 h 2348564"/>
                <a:gd name="connsiteX10" fmla="*/ 0 w 2651576"/>
                <a:gd name="connsiteY10" fmla="*/ 391435 h 2348564"/>
                <a:gd name="connsiteX11" fmla="*/ 391435 w 2651576"/>
                <a:gd name="connsiteY11" fmla="*/ 0 h 234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576" h="2348564">
                  <a:moveTo>
                    <a:pt x="391435" y="0"/>
                  </a:moveTo>
                  <a:lnTo>
                    <a:pt x="1957129" y="0"/>
                  </a:lnTo>
                  <a:cubicBezTo>
                    <a:pt x="2173313" y="0"/>
                    <a:pt x="2348564" y="175251"/>
                    <a:pt x="2348564" y="391435"/>
                  </a:cubicBezTo>
                  <a:lnTo>
                    <a:pt x="2348564" y="495171"/>
                  </a:lnTo>
                  <a:lnTo>
                    <a:pt x="2651576" y="670918"/>
                  </a:lnTo>
                  <a:lnTo>
                    <a:pt x="2348564" y="846665"/>
                  </a:lnTo>
                  <a:lnTo>
                    <a:pt x="2348564" y="1957129"/>
                  </a:lnTo>
                  <a:cubicBezTo>
                    <a:pt x="2348564" y="2173313"/>
                    <a:pt x="2173313" y="2348564"/>
                    <a:pt x="1957129" y="2348564"/>
                  </a:cubicBezTo>
                  <a:lnTo>
                    <a:pt x="391435" y="2348564"/>
                  </a:lnTo>
                  <a:cubicBezTo>
                    <a:pt x="175251" y="2348564"/>
                    <a:pt x="0" y="2173313"/>
                    <a:pt x="0" y="1957129"/>
                  </a:cubicBezTo>
                  <a:lnTo>
                    <a:pt x="0" y="391435"/>
                  </a:lnTo>
                  <a:cubicBezTo>
                    <a:pt x="0" y="175251"/>
                    <a:pt x="175251" y="0"/>
                    <a:pt x="39143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12520" y="1428139"/>
              <a:ext cx="2331034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25%</a:t>
              </a:r>
              <a:endParaRPr lang="zh-CN" altLang="en-US" sz="72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453970" y="1006727"/>
            <a:ext cx="2348564" cy="2656129"/>
            <a:chOff x="9453970" y="1006727"/>
            <a:chExt cx="2348564" cy="2656129"/>
          </a:xfrm>
          <a:solidFill>
            <a:schemeClr val="accent2"/>
          </a:solidFill>
        </p:grpSpPr>
        <p:sp>
          <p:nvSpPr>
            <p:cNvPr id="18" name="任意多边形 17"/>
            <p:cNvSpPr/>
            <p:nvPr/>
          </p:nvSpPr>
          <p:spPr>
            <a:xfrm rot="10800000">
              <a:off x="9453970" y="1006727"/>
              <a:ext cx="2348564" cy="2656129"/>
            </a:xfrm>
            <a:custGeom>
              <a:avLst/>
              <a:gdLst>
                <a:gd name="connsiteX0" fmla="*/ 1957129 w 2348564"/>
                <a:gd name="connsiteY0" fmla="*/ 2656129 h 2656129"/>
                <a:gd name="connsiteX1" fmla="*/ 391435 w 2348564"/>
                <a:gd name="connsiteY1" fmla="*/ 2656129 h 2656129"/>
                <a:gd name="connsiteX2" fmla="*/ 0 w 2348564"/>
                <a:gd name="connsiteY2" fmla="*/ 2264694 h 2656129"/>
                <a:gd name="connsiteX3" fmla="*/ 0 w 2348564"/>
                <a:gd name="connsiteY3" fmla="*/ 699000 h 2656129"/>
                <a:gd name="connsiteX4" fmla="*/ 391435 w 2348564"/>
                <a:gd name="connsiteY4" fmla="*/ 307565 h 2656129"/>
                <a:gd name="connsiteX5" fmla="*/ 519628 w 2348564"/>
                <a:gd name="connsiteY5" fmla="*/ 307565 h 2656129"/>
                <a:gd name="connsiteX6" fmla="*/ 698016 w 2348564"/>
                <a:gd name="connsiteY6" fmla="*/ 0 h 2656129"/>
                <a:gd name="connsiteX7" fmla="*/ 876403 w 2348564"/>
                <a:gd name="connsiteY7" fmla="*/ 307565 h 2656129"/>
                <a:gd name="connsiteX8" fmla="*/ 1957129 w 2348564"/>
                <a:gd name="connsiteY8" fmla="*/ 307565 h 2656129"/>
                <a:gd name="connsiteX9" fmla="*/ 2348564 w 2348564"/>
                <a:gd name="connsiteY9" fmla="*/ 699000 h 2656129"/>
                <a:gd name="connsiteX10" fmla="*/ 2348564 w 2348564"/>
                <a:gd name="connsiteY10" fmla="*/ 2264694 h 2656129"/>
                <a:gd name="connsiteX11" fmla="*/ 1957129 w 2348564"/>
                <a:gd name="connsiteY11" fmla="*/ 2656129 h 265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8564" h="2656129">
                  <a:moveTo>
                    <a:pt x="1957129" y="2656129"/>
                  </a:moveTo>
                  <a:lnTo>
                    <a:pt x="391435" y="2656129"/>
                  </a:lnTo>
                  <a:cubicBezTo>
                    <a:pt x="175251" y="2656129"/>
                    <a:pt x="0" y="2480878"/>
                    <a:pt x="0" y="2264694"/>
                  </a:cubicBezTo>
                  <a:lnTo>
                    <a:pt x="0" y="699000"/>
                  </a:lnTo>
                  <a:cubicBezTo>
                    <a:pt x="0" y="482816"/>
                    <a:pt x="175251" y="307565"/>
                    <a:pt x="391435" y="307565"/>
                  </a:cubicBezTo>
                  <a:lnTo>
                    <a:pt x="519628" y="307565"/>
                  </a:lnTo>
                  <a:lnTo>
                    <a:pt x="698016" y="0"/>
                  </a:lnTo>
                  <a:lnTo>
                    <a:pt x="876403" y="307565"/>
                  </a:lnTo>
                  <a:lnTo>
                    <a:pt x="1957129" y="307565"/>
                  </a:lnTo>
                  <a:cubicBezTo>
                    <a:pt x="2173313" y="307565"/>
                    <a:pt x="2348564" y="482816"/>
                    <a:pt x="2348564" y="699000"/>
                  </a:cubicBezTo>
                  <a:lnTo>
                    <a:pt x="2348564" y="2264694"/>
                  </a:lnTo>
                  <a:cubicBezTo>
                    <a:pt x="2348564" y="2480878"/>
                    <a:pt x="2173313" y="2656129"/>
                    <a:pt x="1957129" y="2656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81030" y="1441145"/>
              <a:ext cx="2290222" cy="120032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50%</a:t>
              </a:r>
              <a:endParaRPr lang="zh-CN" altLang="en-US" sz="72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26273" y="3345221"/>
            <a:ext cx="2348564" cy="2622442"/>
            <a:chOff x="6826273" y="3345221"/>
            <a:chExt cx="2348564" cy="2622442"/>
          </a:xfrm>
          <a:solidFill>
            <a:srgbClr val="E73A1C"/>
          </a:solidFill>
        </p:grpSpPr>
        <p:sp>
          <p:nvSpPr>
            <p:cNvPr id="20" name="任意多边形 19"/>
            <p:cNvSpPr/>
            <p:nvPr/>
          </p:nvSpPr>
          <p:spPr>
            <a:xfrm rot="10800000" flipV="1">
              <a:off x="6826273" y="3345221"/>
              <a:ext cx="2348564" cy="2622442"/>
            </a:xfrm>
            <a:custGeom>
              <a:avLst/>
              <a:gdLst>
                <a:gd name="connsiteX0" fmla="*/ 540558 w 2348564"/>
                <a:gd name="connsiteY0" fmla="*/ 0 h 2622442"/>
                <a:gd name="connsiteX1" fmla="*/ 381105 w 2348564"/>
                <a:gd name="connsiteY1" fmla="*/ 274920 h 2622442"/>
                <a:gd name="connsiteX2" fmla="*/ 312547 w 2348564"/>
                <a:gd name="connsiteY2" fmla="*/ 281831 h 2622442"/>
                <a:gd name="connsiteX3" fmla="*/ 0 w 2348564"/>
                <a:gd name="connsiteY3" fmla="*/ 665313 h 2622442"/>
                <a:gd name="connsiteX4" fmla="*/ 0 w 2348564"/>
                <a:gd name="connsiteY4" fmla="*/ 2231007 h 2622442"/>
                <a:gd name="connsiteX5" fmla="*/ 391435 w 2348564"/>
                <a:gd name="connsiteY5" fmla="*/ 2622442 h 2622442"/>
                <a:gd name="connsiteX6" fmla="*/ 1957129 w 2348564"/>
                <a:gd name="connsiteY6" fmla="*/ 2622442 h 2622442"/>
                <a:gd name="connsiteX7" fmla="*/ 2348564 w 2348564"/>
                <a:gd name="connsiteY7" fmla="*/ 2231007 h 2622442"/>
                <a:gd name="connsiteX8" fmla="*/ 2348564 w 2348564"/>
                <a:gd name="connsiteY8" fmla="*/ 665313 h 2622442"/>
                <a:gd name="connsiteX9" fmla="*/ 1957129 w 2348564"/>
                <a:gd name="connsiteY9" fmla="*/ 273878 h 2622442"/>
                <a:gd name="connsiteX10" fmla="*/ 699407 w 2348564"/>
                <a:gd name="connsiteY10" fmla="*/ 273878 h 262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8564" h="2622442">
                  <a:moveTo>
                    <a:pt x="540558" y="0"/>
                  </a:moveTo>
                  <a:lnTo>
                    <a:pt x="381105" y="274920"/>
                  </a:lnTo>
                  <a:lnTo>
                    <a:pt x="312547" y="281831"/>
                  </a:lnTo>
                  <a:cubicBezTo>
                    <a:pt x="134176" y="318330"/>
                    <a:pt x="0" y="476152"/>
                    <a:pt x="0" y="665313"/>
                  </a:cubicBezTo>
                  <a:lnTo>
                    <a:pt x="0" y="2231007"/>
                  </a:lnTo>
                  <a:cubicBezTo>
                    <a:pt x="0" y="2447191"/>
                    <a:pt x="175251" y="2622442"/>
                    <a:pt x="391435" y="2622442"/>
                  </a:cubicBezTo>
                  <a:lnTo>
                    <a:pt x="1957129" y="2622442"/>
                  </a:lnTo>
                  <a:cubicBezTo>
                    <a:pt x="2173313" y="2622442"/>
                    <a:pt x="2348564" y="2447191"/>
                    <a:pt x="2348564" y="2231007"/>
                  </a:cubicBezTo>
                  <a:lnTo>
                    <a:pt x="2348564" y="665313"/>
                  </a:lnTo>
                  <a:cubicBezTo>
                    <a:pt x="2348564" y="449129"/>
                    <a:pt x="2173313" y="273878"/>
                    <a:pt x="1957129" y="273878"/>
                  </a:cubicBezTo>
                  <a:lnTo>
                    <a:pt x="699407" y="2738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6273" y="4043415"/>
              <a:ext cx="23113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100%</a:t>
              </a:r>
              <a:endParaRPr lang="zh-CN" altLang="en-US" sz="72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174836" y="3619100"/>
            <a:ext cx="2844261" cy="2348564"/>
            <a:chOff x="9174836" y="3619100"/>
            <a:chExt cx="2844261" cy="2348564"/>
          </a:xfrm>
        </p:grpSpPr>
        <p:sp>
          <p:nvSpPr>
            <p:cNvPr id="19" name="任意多边形 18"/>
            <p:cNvSpPr/>
            <p:nvPr/>
          </p:nvSpPr>
          <p:spPr>
            <a:xfrm rot="16200000" flipH="1">
              <a:off x="9314403" y="3479533"/>
              <a:ext cx="2348564" cy="2627697"/>
            </a:xfrm>
            <a:custGeom>
              <a:avLst/>
              <a:gdLst>
                <a:gd name="connsiteX0" fmla="*/ 0 w 2348564"/>
                <a:gd name="connsiteY0" fmla="*/ 670568 h 2627697"/>
                <a:gd name="connsiteX1" fmla="*/ 0 w 2348564"/>
                <a:gd name="connsiteY1" fmla="*/ 2236262 h 2627697"/>
                <a:gd name="connsiteX2" fmla="*/ 391435 w 2348564"/>
                <a:gd name="connsiteY2" fmla="*/ 2627697 h 2627697"/>
                <a:gd name="connsiteX3" fmla="*/ 1957129 w 2348564"/>
                <a:gd name="connsiteY3" fmla="*/ 2627697 h 2627697"/>
                <a:gd name="connsiteX4" fmla="*/ 2348564 w 2348564"/>
                <a:gd name="connsiteY4" fmla="*/ 2236262 h 2627697"/>
                <a:gd name="connsiteX5" fmla="*/ 2348564 w 2348564"/>
                <a:gd name="connsiteY5" fmla="*/ 670568 h 2627697"/>
                <a:gd name="connsiteX6" fmla="*/ 1957129 w 2348564"/>
                <a:gd name="connsiteY6" fmla="*/ 279133 h 2627697"/>
                <a:gd name="connsiteX7" fmla="*/ 1955700 w 2348564"/>
                <a:gd name="connsiteY7" fmla="*/ 279133 h 2627697"/>
                <a:gd name="connsiteX8" fmla="*/ 1793803 w 2348564"/>
                <a:gd name="connsiteY8" fmla="*/ 0 h 2627697"/>
                <a:gd name="connsiteX9" fmla="*/ 1631906 w 2348564"/>
                <a:gd name="connsiteY9" fmla="*/ 279133 h 2627697"/>
                <a:gd name="connsiteX10" fmla="*/ 391435 w 2348564"/>
                <a:gd name="connsiteY10" fmla="*/ 279133 h 2627697"/>
                <a:gd name="connsiteX11" fmla="*/ 0 w 2348564"/>
                <a:gd name="connsiteY11" fmla="*/ 670568 h 262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8564" h="2627697">
                  <a:moveTo>
                    <a:pt x="0" y="670568"/>
                  </a:moveTo>
                  <a:lnTo>
                    <a:pt x="0" y="2236262"/>
                  </a:lnTo>
                  <a:cubicBezTo>
                    <a:pt x="0" y="2452446"/>
                    <a:pt x="175251" y="2627697"/>
                    <a:pt x="391435" y="2627697"/>
                  </a:cubicBezTo>
                  <a:lnTo>
                    <a:pt x="1957129" y="2627697"/>
                  </a:lnTo>
                  <a:cubicBezTo>
                    <a:pt x="2173313" y="2627697"/>
                    <a:pt x="2348564" y="2452446"/>
                    <a:pt x="2348564" y="2236262"/>
                  </a:cubicBezTo>
                  <a:lnTo>
                    <a:pt x="2348564" y="670568"/>
                  </a:lnTo>
                  <a:cubicBezTo>
                    <a:pt x="2348564" y="454384"/>
                    <a:pt x="2173313" y="279133"/>
                    <a:pt x="1957129" y="279133"/>
                  </a:cubicBezTo>
                  <a:lnTo>
                    <a:pt x="1955700" y="279133"/>
                  </a:lnTo>
                  <a:lnTo>
                    <a:pt x="1793803" y="0"/>
                  </a:lnTo>
                  <a:lnTo>
                    <a:pt x="1631906" y="279133"/>
                  </a:lnTo>
                  <a:lnTo>
                    <a:pt x="391435" y="279133"/>
                  </a:lnTo>
                  <a:cubicBezTo>
                    <a:pt x="175251" y="279133"/>
                    <a:pt x="0" y="454384"/>
                    <a:pt x="0" y="6705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422685" y="4043415"/>
              <a:ext cx="25964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charset="-122"/>
                  <a:cs typeface="+mn-ea"/>
                  <a:sym typeface="Calibri" panose="020F0502020204030204" pitchFamily="34" charset="0"/>
                </a:rPr>
                <a:t>75%</a:t>
              </a:r>
              <a:endParaRPr lang="zh-CN" altLang="en-US" sz="72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9" name="椭圆 28"/>
          <p:cNvSpPr>
            <a:spLocks noChangeAspect="1"/>
          </p:cNvSpPr>
          <p:nvPr>
            <p:custDataLst>
              <p:tags r:id="rId1"/>
            </p:custDataLst>
          </p:nvPr>
        </p:nvSpPr>
        <p:spPr>
          <a:xfrm flipH="1">
            <a:off x="671124" y="1712827"/>
            <a:ext cx="167270" cy="1672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1215" y="162325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收获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2" name="椭圆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flipH="1">
            <a:off x="671124" y="3140569"/>
            <a:ext cx="167270" cy="1672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8036" y="304192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不足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5" name="椭圆 34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flipH="1">
            <a:off x="671124" y="4572129"/>
            <a:ext cx="167270" cy="1672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65692" y="4455709"/>
            <a:ext cx="69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总结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0820" y="3355289"/>
            <a:ext cx="750364" cy="25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45066" y="189441"/>
            <a:ext cx="1962150" cy="600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2455" y="4349750"/>
            <a:ext cx="4516120" cy="998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实现项目的过程中需要多沟通配合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数据库养成常备份的习惯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4515" y="2917190"/>
            <a:ext cx="4149090" cy="998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spcAft>
                <a:spcPts val="600"/>
              </a:spcAft>
              <a:buClrTx/>
              <a:buSzTx/>
              <a:buFont typeface="+mj-lt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1.小组在协同开发还欠缺配合与沟通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；</a:t>
            </a:r>
            <a:endParaRPr lang="zh-CN" alt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 algn="l">
              <a:lnSpc>
                <a:spcPct val="150000"/>
              </a:lnSpc>
              <a:spcAft>
                <a:spcPts val="600"/>
              </a:spcAft>
              <a:buClrTx/>
              <a:buSzTx/>
              <a:buFont typeface="+mj-lt"/>
              <a:buNone/>
            </a:pPr>
            <a:endParaRPr lang="en-US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4515" y="1441450"/>
            <a:ext cx="437515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sym typeface="+mn-ea"/>
              </a:rPr>
              <a:t>了解并掌握了</a:t>
            </a:r>
            <a:r>
              <a:rPr lang="en-US" altLang="zh-CN">
                <a:sym typeface="+mn-ea"/>
              </a:rPr>
              <a:t>js</a:t>
            </a:r>
            <a:r>
              <a:rPr lang="zh-CN" altLang="en-US">
                <a:sym typeface="+mn-ea"/>
              </a:rPr>
              <a:t>高阶的相关知识</a:t>
            </a:r>
            <a:endParaRPr lang="zh-CN" altLang="en-US"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sym typeface="+mn-ea"/>
              </a:rPr>
              <a:t>拥有了更好独立的解决问题的能力</a:t>
            </a:r>
            <a:endParaRPr lang="zh-CN" altLang="en-US"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nodeJs</a:t>
            </a:r>
            <a:r>
              <a:rPr lang="zh-CN" altLang="en-US">
                <a:sym typeface="+mn-ea"/>
              </a:rPr>
              <a:t>实现了一个网站项目</a:t>
            </a:r>
            <a:endParaRPr lang="zh-CN" altLang="en-US"/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+mj-lt"/>
              <a:buNone/>
            </a:pPr>
            <a:endParaRPr lang="en-US" altLang="zh-CN"/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+mj-lt"/>
              <a:buNone/>
            </a:pPr>
            <a:r>
              <a:rPr lang="en-US" altLang="zh-CN"/>
              <a:t>2.</a:t>
            </a:r>
            <a:r>
              <a:rPr lang="zh-CN" altLang="en-US"/>
              <a:t>对数据库的操作掌握不够</a:t>
            </a:r>
            <a:endParaRPr lang="en-US" altLang="zh-CN"/>
          </a:p>
          <a:p>
            <a:pPr indent="0" fontAlgn="auto">
              <a:lnSpc>
                <a:spcPct val="150000"/>
              </a:lnSpc>
              <a:spcAft>
                <a:spcPts val="600"/>
              </a:spcAft>
              <a:buFont typeface="+mj-lt"/>
              <a:buNone/>
            </a:pPr>
            <a:endParaRPr lang="en-US" altLang="zh-CN"/>
          </a:p>
          <a:p>
            <a:pPr marL="342900" indent="-342900"/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16581" y="1851645"/>
            <a:ext cx="5358838" cy="3154710"/>
          </a:xfrm>
          <a:prstGeom prst="rect">
            <a:avLst/>
          </a:prstGeom>
          <a:noFill/>
          <a:effectLst>
            <a:reflection blurRad="38100" stA="54000" endPos="39000" dir="5400000" sy="-100000" algn="bl" rotWithShape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9900" b="1" spc="-3000" dirty="0">
                <a:solidFill>
                  <a:schemeClr val="accent1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T</a:t>
            </a:r>
            <a:r>
              <a:rPr lang="en-US" altLang="zh-CN" sz="19900" b="1" spc="-3000" dirty="0">
                <a:solidFill>
                  <a:schemeClr val="accent2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h</a:t>
            </a:r>
            <a:r>
              <a:rPr lang="en-US" altLang="zh-CN" sz="19900" b="1" spc="-3000" dirty="0">
                <a:solidFill>
                  <a:schemeClr val="accent3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a</a:t>
            </a:r>
            <a:r>
              <a:rPr lang="en-US" altLang="zh-CN" sz="19900" b="1" spc="-3000" dirty="0">
                <a:solidFill>
                  <a:schemeClr val="accent4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n</a:t>
            </a:r>
            <a:r>
              <a:rPr lang="en-US" altLang="zh-CN" sz="19900" b="1" spc="-3000" dirty="0">
                <a:solidFill>
                  <a:schemeClr val="accent6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k</a:t>
            </a:r>
            <a:r>
              <a:rPr lang="en-US" altLang="zh-CN" sz="19900" b="1" spc="-3000" dirty="0">
                <a:solidFill>
                  <a:schemeClr val="accent5">
                    <a:alpha val="80000"/>
                  </a:schemeClr>
                </a:solidFill>
                <a:effectLst>
                  <a:reflection blurRad="76200" stA="61000" endPos="45500" dir="5400000" sy="-100000" algn="bl" rotWithShape="0"/>
                </a:effectLst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s</a:t>
            </a:r>
            <a:endParaRPr lang="zh-CN" altLang="en-US" sz="19900" b="1" spc="-3000" dirty="0">
              <a:solidFill>
                <a:schemeClr val="accent5">
                  <a:alpha val="80000"/>
                </a:schemeClr>
              </a:solidFill>
              <a:effectLst>
                <a:reflection blurRad="76200" stA="61000" endPos="45500" dir="5400000" sy="-100000" algn="bl" rotWithShape="0"/>
              </a:effectLst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198880"/>
          </a:xfrm>
        </p:spPr>
        <p:txBody>
          <a:bodyPr/>
          <a:lstStyle/>
          <a:p>
            <a:r>
              <a:rPr>
                <a:latin typeface="汉仪神工体简" panose="02010609000101010101" pitchFamily="49" charset="-122"/>
                <a:ea typeface="汉仪神工体简" panose="02010609000101010101" pitchFamily="49" charset="-122"/>
                <a:sym typeface="+mn-ea"/>
              </a:rPr>
              <a:t>小组分工及介绍</a:t>
            </a:r>
            <a:endParaRPr lang="zh-CN" altLang="en-US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599238" y="2069745"/>
            <a:ext cx="5168900" cy="700405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PART ONE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</p:spPr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7217887" y="6240224"/>
            <a:ext cx="511122" cy="5111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9321" y="6299200"/>
            <a:ext cx="393171" cy="393171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882804" y="6299200"/>
            <a:ext cx="393171" cy="39317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656287" y="6299200"/>
            <a:ext cx="393171" cy="39317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9770" y="6299200"/>
            <a:ext cx="393171" cy="393171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03251" y="6299200"/>
            <a:ext cx="393171" cy="39317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220980" y="1432878"/>
            <a:ext cx="12992100" cy="2465388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4"/>
          <p:cNvSpPr>
            <a:spLocks noChangeArrowheads="1"/>
          </p:cNvSpPr>
          <p:nvPr/>
        </p:nvSpPr>
        <p:spPr bwMode="auto">
          <a:xfrm>
            <a:off x="638175" y="540792"/>
            <a:ext cx="38560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The 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Team</a:t>
            </a:r>
            <a:endParaRPr lang="en-US" altLang="zh-CN" sz="2800" dirty="0" smtClean="0">
              <a:solidFill>
                <a:schemeClr val="bg2">
                  <a:lumMod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团队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11"/>
          <p:cNvSpPr>
            <a:spLocks noChangeShapeType="1"/>
          </p:cNvSpPr>
          <p:nvPr/>
        </p:nvSpPr>
        <p:spPr bwMode="auto">
          <a:xfrm>
            <a:off x="676275" y="418401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12"/>
          <p:cNvSpPr>
            <a:spLocks noChangeArrowheads="1"/>
          </p:cNvSpPr>
          <p:nvPr/>
        </p:nvSpPr>
        <p:spPr bwMode="auto">
          <a:xfrm>
            <a:off x="676275" y="234156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刘秋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9" name="文本框 13"/>
          <p:cNvSpPr>
            <a:spLocks noChangeArrowheads="1"/>
          </p:cNvSpPr>
          <p:nvPr/>
        </p:nvSpPr>
        <p:spPr bwMode="auto">
          <a:xfrm>
            <a:off x="835025" y="4184015"/>
            <a:ext cx="1290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组长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15"/>
          <p:cNvSpPr>
            <a:spLocks noChangeArrowheads="1"/>
          </p:cNvSpPr>
          <p:nvPr/>
        </p:nvSpPr>
        <p:spPr bwMode="auto">
          <a:xfrm>
            <a:off x="835025" y="4581208"/>
            <a:ext cx="2530475" cy="127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小组项目分工及安排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作品动态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项目终极整合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答辩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制作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直接连接符 11"/>
          <p:cNvSpPr>
            <a:spLocks noChangeShapeType="1"/>
          </p:cNvSpPr>
          <p:nvPr/>
        </p:nvSpPr>
        <p:spPr bwMode="auto">
          <a:xfrm>
            <a:off x="4335780" y="415480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文本框 12"/>
          <p:cNvSpPr>
            <a:spLocks noChangeArrowheads="1"/>
          </p:cNvSpPr>
          <p:nvPr/>
        </p:nvSpPr>
        <p:spPr bwMode="auto">
          <a:xfrm>
            <a:off x="4335780" y="231235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薛青尧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19" name="文本框 15"/>
          <p:cNvSpPr>
            <a:spLocks noChangeArrowheads="1"/>
          </p:cNvSpPr>
          <p:nvPr/>
        </p:nvSpPr>
        <p:spPr bwMode="auto">
          <a:xfrm>
            <a:off x="4494530" y="4551998"/>
            <a:ext cx="2530475" cy="127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项目链接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登录注册板块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作品搜索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直接连接符 11"/>
          <p:cNvSpPr>
            <a:spLocks noChangeShapeType="1"/>
          </p:cNvSpPr>
          <p:nvPr/>
        </p:nvSpPr>
        <p:spPr bwMode="auto">
          <a:xfrm>
            <a:off x="8166735" y="418401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12"/>
          <p:cNvSpPr>
            <a:spLocks noChangeArrowheads="1"/>
          </p:cNvSpPr>
          <p:nvPr/>
        </p:nvSpPr>
        <p:spPr bwMode="auto">
          <a:xfrm>
            <a:off x="8168640" y="231235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吴偲俣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3" name="文本框 15"/>
          <p:cNvSpPr>
            <a:spLocks noChangeArrowheads="1"/>
          </p:cNvSpPr>
          <p:nvPr/>
        </p:nvSpPr>
        <p:spPr bwMode="auto">
          <a:xfrm>
            <a:off x="8325485" y="4581208"/>
            <a:ext cx="2530475" cy="156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项目文档设计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首页板块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7" grpId="0" bldLvl="0" animBg="1"/>
      <p:bldP spid="8" grpId="0"/>
      <p:bldP spid="9" grpId="0"/>
      <p:bldP spid="10" grpId="0"/>
      <p:bldP spid="2" grpId="0" bldLvl="0" animBg="1"/>
      <p:bldP spid="3" grpId="0"/>
      <p:bldP spid="19" grpId="0"/>
      <p:bldP spid="20" grpId="0" bldLvl="0" animBg="1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220980" y="1432878"/>
            <a:ext cx="12992100" cy="2465388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4"/>
          <p:cNvSpPr>
            <a:spLocks noChangeArrowheads="1"/>
          </p:cNvSpPr>
          <p:nvPr/>
        </p:nvSpPr>
        <p:spPr bwMode="auto">
          <a:xfrm>
            <a:off x="638175" y="540792"/>
            <a:ext cx="38560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The 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Team</a:t>
            </a:r>
            <a:endParaRPr lang="en-US" altLang="zh-CN" sz="2800" dirty="0" smtClean="0">
              <a:solidFill>
                <a:schemeClr val="bg2">
                  <a:lumMod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团队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接连接符 11"/>
          <p:cNvSpPr>
            <a:spLocks noChangeShapeType="1"/>
          </p:cNvSpPr>
          <p:nvPr/>
        </p:nvSpPr>
        <p:spPr bwMode="auto">
          <a:xfrm>
            <a:off x="676275" y="418401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12"/>
          <p:cNvSpPr>
            <a:spLocks noChangeArrowheads="1"/>
          </p:cNvSpPr>
          <p:nvPr/>
        </p:nvSpPr>
        <p:spPr bwMode="auto">
          <a:xfrm>
            <a:off x="676275" y="234156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袁艺瑛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10" name="文本框 15"/>
          <p:cNvSpPr>
            <a:spLocks noChangeArrowheads="1"/>
          </p:cNvSpPr>
          <p:nvPr/>
        </p:nvSpPr>
        <p:spPr bwMode="auto">
          <a:xfrm>
            <a:off x="835025" y="4581208"/>
            <a:ext cx="2530475" cy="127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UI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设计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菜谱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indent="0">
              <a:lnSpc>
                <a:spcPct val="120000"/>
              </a:lnSpc>
              <a:buSzPct val="85000"/>
              <a:buFont typeface="Wingdings" panose="05000000000000000000" charset="0"/>
              <a:buNone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indent="0">
              <a:lnSpc>
                <a:spcPct val="120000"/>
              </a:lnSpc>
              <a:buSzPct val="85000"/>
              <a:buFont typeface="Wingdings" panose="05000000000000000000" charset="0"/>
              <a:buNone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直接连接符 11"/>
          <p:cNvSpPr>
            <a:spLocks noChangeShapeType="1"/>
          </p:cNvSpPr>
          <p:nvPr/>
        </p:nvSpPr>
        <p:spPr bwMode="auto">
          <a:xfrm>
            <a:off x="4335780" y="415480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3" name="文本框 12"/>
          <p:cNvSpPr>
            <a:spLocks noChangeArrowheads="1"/>
          </p:cNvSpPr>
          <p:nvPr/>
        </p:nvSpPr>
        <p:spPr bwMode="auto">
          <a:xfrm>
            <a:off x="4335780" y="231235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张玉梁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19" name="文本框 15"/>
          <p:cNvSpPr>
            <a:spLocks noChangeArrowheads="1"/>
          </p:cNvSpPr>
          <p:nvPr/>
        </p:nvSpPr>
        <p:spPr bwMode="auto">
          <a:xfrm>
            <a:off x="4494530" y="4551998"/>
            <a:ext cx="2530475" cy="127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项目测试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个人中心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直接连接符 11"/>
          <p:cNvSpPr>
            <a:spLocks noChangeShapeType="1"/>
          </p:cNvSpPr>
          <p:nvPr/>
        </p:nvSpPr>
        <p:spPr bwMode="auto">
          <a:xfrm>
            <a:off x="8166735" y="4184015"/>
            <a:ext cx="1588" cy="1655763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12"/>
          <p:cNvSpPr>
            <a:spLocks noChangeArrowheads="1"/>
          </p:cNvSpPr>
          <p:nvPr/>
        </p:nvSpPr>
        <p:spPr bwMode="auto">
          <a:xfrm>
            <a:off x="8168640" y="2312353"/>
            <a:ext cx="308133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  <a:sym typeface="Arial Unicode MS" panose="020B0604020202020204" charset="-122"/>
              </a:rPr>
              <a:t>李阳</a:t>
            </a:r>
            <a:endParaRPr lang="zh-CN" altLang="en-US" sz="4000" b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Arial Unicode MS" panose="020B0604020202020204" charset="-122"/>
              <a:ea typeface="Arial Unicode MS" panose="020B0604020202020204" charset="-122"/>
              <a:cs typeface="Arial Unicode MS" panose="020B0604020202020204" charset="-122"/>
              <a:sym typeface="Arial Unicode MS" panose="020B0604020202020204" charset="-122"/>
            </a:endParaRPr>
          </a:p>
        </p:txBody>
      </p:sp>
      <p:sp>
        <p:nvSpPr>
          <p:cNvPr id="23" name="文本框 15"/>
          <p:cNvSpPr>
            <a:spLocks noChangeArrowheads="1"/>
          </p:cNvSpPr>
          <p:nvPr/>
        </p:nvSpPr>
        <p:spPr bwMode="auto">
          <a:xfrm>
            <a:off x="8325485" y="4581208"/>
            <a:ext cx="2530475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项目技术顾问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数据库设计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发布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400050" indent="-400050">
              <a:lnSpc>
                <a:spcPct val="120000"/>
              </a:lnSpc>
              <a:buSzPct val="85000"/>
              <a:buFont typeface="Wingdings" panose="05000000000000000000" charset="0"/>
              <a:buChar char="ü"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7" grpId="0" bldLvl="0" animBg="1"/>
      <p:bldP spid="8" grpId="0"/>
      <p:bldP spid="10" grpId="0"/>
      <p:bldP spid="2" grpId="0" bldLvl="0" animBg="1"/>
      <p:bldP spid="3" grpId="0"/>
      <p:bldP spid="19" grpId="0"/>
      <p:bldP spid="20" grpId="0" bldLvl="0" animBg="1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项目介绍</a:t>
            </a:r>
            <a:endParaRPr lang="zh-CN" altLang="en-US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599238" y="2069745"/>
            <a:ext cx="5168900" cy="701731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PART TWO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244682"/>
          </a:xfrm>
        </p:spPr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7217887" y="6240224"/>
            <a:ext cx="511122" cy="5111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09321" y="6299200"/>
            <a:ext cx="393171" cy="393171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882804" y="6299200"/>
            <a:ext cx="393171" cy="39317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656287" y="6299200"/>
            <a:ext cx="393171" cy="39317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29770" y="6299200"/>
            <a:ext cx="393171" cy="393171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203251" y="6299200"/>
            <a:ext cx="393171" cy="39317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>
            <a:off x="1138769" y="4323073"/>
            <a:ext cx="2636880" cy="2019436"/>
          </a:xfrm>
          <a:prstGeom prst="triangle">
            <a:avLst/>
          </a:prstGeom>
          <a:solidFill>
            <a:srgbClr val="B8125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TWO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5071" y="512049"/>
            <a:ext cx="3421062" cy="466725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项目介绍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8338" y="1860810"/>
            <a:ext cx="11523662" cy="3167527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954780" y="801370"/>
            <a:ext cx="7856855" cy="487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3208020"/>
            <a:ext cx="3647440" cy="11150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12005" y="878840"/>
            <a:ext cx="69253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200000"/>
              </a:lnSpc>
            </a:pP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effectLst/>
              </a:rPr>
              <a:t>			 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icook</a:t>
            </a:r>
            <a:endParaRPr lang="zh-CN" altLang="en-US" sz="24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indent="457200" fontAlgn="auto">
              <a:lnSpc>
                <a:spcPct val="200000"/>
              </a:lnSpc>
            </a:pP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effectLst/>
              </a:rPr>
              <a:t>icook是以“豆果美食”为参考模板网站，再加上简约的设计风格，而最终完成的烹饪美食网站，本网站主要面对现代年轻人的喜好而设计而成，提供了多种菜品菜式供用户选择。本项目网站主要为菜单的展示、详情介绍、个人中心、登录注册、发布五个模块。网页以简单豁达的布局方式，给用户较高优质的浏览体验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009140" y="4443095"/>
            <a:ext cx="1586865" cy="1779270"/>
          </a:xfrm>
          <a:prstGeom prst="triangle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2348230" y="4610100"/>
            <a:ext cx="1586865" cy="1779270"/>
          </a:xfrm>
          <a:prstGeom prst="triangle">
            <a:avLst/>
          </a:prstGeom>
          <a:solidFill>
            <a:srgbClr val="E46C0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879475" y="4610100"/>
            <a:ext cx="1975485" cy="1779270"/>
          </a:xfrm>
          <a:prstGeom prst="triangle">
            <a:avLst/>
          </a:prstGeom>
          <a:solidFill>
            <a:srgbClr val="E46C0A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2768600" y="4819015"/>
            <a:ext cx="1586865" cy="177927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354965" y="4765675"/>
            <a:ext cx="1975485" cy="1779270"/>
          </a:xfrm>
          <a:prstGeom prst="triangle">
            <a:avLst/>
          </a:prstGeom>
          <a:solidFill>
            <a:srgbClr val="FCEEE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/>
      <p:bldP spid="7" grpId="0" bldLvl="0" animBg="1"/>
      <p:bldP spid="7" grpId="1" animBg="1"/>
      <p:bldP spid="18" grpId="0" bldLvl="0" animBg="1"/>
      <p:bldP spid="18" grpId="1" animBg="1"/>
      <p:bldP spid="19" grpId="0" bldLvl="0" animBg="1"/>
      <p:bldP spid="19" grpId="1" animBg="1"/>
      <p:bldP spid="20" grpId="0" bldLvl="0" animBg="1"/>
      <p:bldP spid="20" grpId="1" animBg="1"/>
      <p:bldP spid="21" grpId="0" bldLvl="0" animBg="1"/>
      <p:bldP spid="21" grpId="1" animBg="1"/>
      <p:bldP spid="22" grpId="0" bldLvl="0" animBg="1"/>
      <p:bldP spid="2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91733" y="2676906"/>
            <a:ext cx="10176405" cy="1200329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项目演示</a:t>
            </a:r>
            <a:endParaRPr lang="zh-CN" altLang="en-US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473352" y="2069745"/>
            <a:ext cx="5168900" cy="701731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599238" y="3877235"/>
            <a:ext cx="5168900" cy="525272"/>
          </a:xfrm>
        </p:spPr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  <a:p>
            <a:pPr algn="r"/>
            <a:endParaRPr lang="zh-CN" altLang="en-US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35838" y="6299200"/>
            <a:ext cx="393171" cy="39317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50345" y="6240224"/>
            <a:ext cx="511122" cy="5111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882804" y="6299200"/>
            <a:ext cx="393171" cy="39317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656287" y="6299200"/>
            <a:ext cx="393171" cy="39317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29770" y="6299200"/>
            <a:ext cx="393171" cy="393171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203251" y="6299200"/>
            <a:ext cx="393171" cy="393171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云形 12"/>
          <p:cNvSpPr/>
          <p:nvPr/>
        </p:nvSpPr>
        <p:spPr>
          <a:xfrm>
            <a:off x="8670853" y="871822"/>
            <a:ext cx="2689694" cy="1607394"/>
          </a:xfrm>
          <a:prstGeom prst="clou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PART THREE</a:t>
            </a:r>
            <a:endParaRPr lang="en-US" altLang="zh-CN" dirty="0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项目演示</a:t>
            </a:r>
            <a:endParaRPr lang="zh-CN" altLang="en-US" dirty="0">
              <a:solidFill>
                <a:schemeClr val="accent2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flipH="1">
            <a:off x="515141" y="1327367"/>
            <a:ext cx="167270" cy="1672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7972" y="1259397"/>
            <a:ext cx="697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charset="-122"/>
                <a:cs typeface="+mn-ea"/>
                <a:sym typeface="Calibri" panose="020F0502020204030204" pitchFamily="34" charset="0"/>
              </a:rPr>
              <a:t>刘秋</a:t>
            </a:r>
            <a:endParaRPr lang="zh-CN" altLang="en-US" sz="20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4" name="太阳形 3"/>
          <p:cNvSpPr/>
          <p:nvPr/>
        </p:nvSpPr>
        <p:spPr>
          <a:xfrm>
            <a:off x="9835947" y="167045"/>
            <a:ext cx="1382301" cy="1172157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/>
          <p:cNvSpPr/>
          <p:nvPr/>
        </p:nvSpPr>
        <p:spPr>
          <a:xfrm rot="439822">
            <a:off x="9281745" y="1359800"/>
            <a:ext cx="1648917" cy="1172158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 11"/>
          <p:cNvSpPr/>
          <p:nvPr/>
        </p:nvSpPr>
        <p:spPr>
          <a:xfrm rot="499266">
            <a:off x="10043264" y="757971"/>
            <a:ext cx="2053174" cy="1636853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1850390"/>
            <a:ext cx="6258560" cy="36093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40" y="2632075"/>
            <a:ext cx="3836035" cy="290068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tags/tag1.xml><?xml version="1.0" encoding="utf-8"?>
<p:tagLst xmlns:p="http://schemas.openxmlformats.org/presentationml/2006/main">
  <p:tag name="REFSHAPE" val="276985172"/>
</p:tagLst>
</file>

<file path=ppt/tags/tag2.xml><?xml version="1.0" encoding="utf-8"?>
<p:tagLst xmlns:p="http://schemas.openxmlformats.org/presentationml/2006/main">
  <p:tag name="REFSHAPE" val="276984764"/>
</p:tagLst>
</file>

<file path=ppt/tags/tag3.xml><?xml version="1.0" encoding="utf-8"?>
<p:tagLst xmlns:p="http://schemas.openxmlformats.org/presentationml/2006/main">
  <p:tag name="REFSHAPE" val="276985716"/>
</p:tagLst>
</file>

<file path=ppt/tags/tag4.xml><?xml version="1.0" encoding="utf-8"?>
<p:tagLst xmlns:p="http://schemas.openxmlformats.org/presentationml/2006/main">
  <p:tag name="REFSHAPE" val="276986668"/>
</p:tagLst>
</file>

<file path=ppt/theme/theme1.xml><?xml version="1.0" encoding="utf-8"?>
<a:theme xmlns:a="http://schemas.openxmlformats.org/drawingml/2006/main" name="模板页面">
  <a:themeElements>
    <a:clrScheme name="pp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CCB03"/>
      </a:accent1>
      <a:accent2>
        <a:srgbClr val="FA921B"/>
      </a:accent2>
      <a:accent3>
        <a:srgbClr val="EF3A75"/>
      </a:accent3>
      <a:accent4>
        <a:srgbClr val="13B07A"/>
      </a:accent4>
      <a:accent5>
        <a:srgbClr val="45C3F2"/>
      </a:accent5>
      <a:accent6>
        <a:srgbClr val="00B4B8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2150</Words>
  <Application>WPS 演示</Application>
  <PresentationFormat>宽屏</PresentationFormat>
  <Paragraphs>303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Century Gothic</vt:lpstr>
      <vt:lpstr>Segoe UI Light</vt:lpstr>
      <vt:lpstr>微软雅黑</vt:lpstr>
      <vt:lpstr>Calibri</vt:lpstr>
      <vt:lpstr>汉仪神工体简</vt:lpstr>
      <vt:lpstr>Arial Unicode MS</vt:lpstr>
      <vt:lpstr>Wingdings</vt:lpstr>
      <vt:lpstr>等线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AAS</cp:lastModifiedBy>
  <cp:revision>79</cp:revision>
  <dcterms:created xsi:type="dcterms:W3CDTF">2015-08-18T02:51:00Z</dcterms:created>
  <dcterms:modified xsi:type="dcterms:W3CDTF">2019-12-23T01:21:08Z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